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5"/>
  </p:notesMasterIdLst>
  <p:sldIdLst>
    <p:sldId id="258" r:id="rId2"/>
    <p:sldId id="263" r:id="rId3"/>
    <p:sldId id="289" r:id="rId4"/>
    <p:sldId id="290" r:id="rId5"/>
    <p:sldId id="28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9" r:id="rId26"/>
    <p:sldId id="310" r:id="rId27"/>
    <p:sldId id="311" r:id="rId28"/>
    <p:sldId id="312" r:id="rId29"/>
    <p:sldId id="313" r:id="rId30"/>
    <p:sldId id="314" r:id="rId31"/>
    <p:sldId id="316" r:id="rId32"/>
    <p:sldId id="318" r:id="rId33"/>
    <p:sldId id="317" r:id="rId3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00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15"/>
  </p:normalViewPr>
  <p:slideViewPr>
    <p:cSldViewPr snapToGrid="0" snapToObjects="1">
      <p:cViewPr varScale="1">
        <p:scale>
          <a:sx n="109" d="100"/>
          <a:sy n="109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4961-F671-D840-803D-4B02C199AB47}" type="datetimeFigureOut">
              <a:rPr kumimoji="1" lang="zh-CN" altLang="en-US" smtClean="0"/>
              <a:t>2018/10/5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8546-C430-4549-B45A-EA3B29F81B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3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70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cs typeface="Segoe UI Light"/>
              </a:rPr>
              <a:t>Century Gothic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charset="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0" y="5083135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0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88" y="6150357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0" y="33589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69" y="925974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4" y="134869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4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3" y="469659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4" y="227778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2" y="375168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3" y="399564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08" y="301035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17" y="190855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58" y="228789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2" y="437608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27" y="240255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89" y="522320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5" y="584593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5" y="498218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2" y="4234793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1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499" y="65923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24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4" y="54149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5" y="3586333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5" y="546220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39" y="6386801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54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85" r:id="rId3"/>
    <p:sldLayoutId id="2147483686" r:id="rId4"/>
    <p:sldLayoutId id="2147483687" r:id="rId5"/>
    <p:sldLayoutId id="2147483690" r:id="rId6"/>
    <p:sldLayoutId id="2147483688" r:id="rId7"/>
    <p:sldLayoutId id="2147483683" r:id="rId8"/>
    <p:sldLayoutId id="2147483680" r:id="rId9"/>
    <p:sldLayoutId id="2147483681" r:id="rId10"/>
    <p:sldLayoutId id="2147483682" r:id="rId11"/>
    <p:sldLayoutId id="2147483684" r:id="rId12"/>
    <p:sldLayoutId id="2147483662" r:id="rId13"/>
    <p:sldLayoutId id="2147483664" r:id="rId14"/>
    <p:sldLayoutId id="2147483663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79788" y="2493568"/>
            <a:ext cx="6032421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可變訊息標誌中文字和象形圖的易讀性比較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00741" y="3437085"/>
            <a:ext cx="7990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Legibility of Text and Pictograms in Variable Message Signs: </a:t>
            </a:r>
          </a:p>
          <a:p>
            <a:pPr algn="ctr"/>
            <a:r>
              <a:rPr kumimoji="1" lang="en-US" altLang="zh-CN" sz="20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Can Single-Word Messages Outperform Pictograms?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4448898" y="4178020"/>
            <a:ext cx="5376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期刊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Human 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Factors: The Journal of the Human Factors and Ergonomics 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Society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刊登日</a:t>
            </a:r>
            <a:r>
              <a:rPr lang="zh-TW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期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2018/01/10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作者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Javier Roca, Javier Roca, Javier Roca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9119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Material and Methods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Procedure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首先受測者閱讀並了解受測同意書並簡要說明時驗程序。但不知道實驗假設與結果。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請受測者填寫駕駛習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慣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與社會人口細節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(sociodemographic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details)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問卷。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接著受測者調整駕駛座位並配戴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SMI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眼球追蹤儀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之後展現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個刺激讓受測者熟悉。此時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水平視角為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12.91°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，垂直視角為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3.62°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再來每個圖像刺激隨機呈現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次讓受測者試著回答圖像代表的固定含意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若受測者要求可以多次練習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文字刺激不需練習的原因是在第一次呈現時，受測者已經能完整表達文字刺激的含意。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受測者準備就緒後就能開始駕駛，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2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9119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Material and Methods</a:t>
            </a:r>
            <a:r>
              <a:rPr kumimoji="1" lang="zh-TW" altLang="en-US" dirty="0"/>
              <a:t> </a:t>
            </a:r>
            <a:r>
              <a:rPr kumimoji="1" lang="en-US" altLang="zh-TW" dirty="0"/>
              <a:t>-</a:t>
            </a:r>
            <a:r>
              <a:rPr kumimoji="1" lang="zh-TW" altLang="en-US" dirty="0"/>
              <a:t> </a:t>
            </a:r>
            <a:r>
              <a:rPr kumimoji="1" lang="en-US" altLang="zh-TW" dirty="0"/>
              <a:t>Procedure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受測者被告知要在正確的道路上行駛，保持每小時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公里的穩定速度，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180°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轉彎時保持每小時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80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公里的穩定速度。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受測者在看到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時，必須盡快朗讀文字標示或圖像標示含意。同組的文字、圖像訊息答案是相同的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受測者大約花費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分鐘完成駕駛模擬器上的實驗，除了眼球儀的校正模擬否則實驗不會停止。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實驗會在受測者繞行一圈道路後開始呈現刺激，受測者在迴圈中繞行三圈，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個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會隨機出現三次，出現位置在直線道路的底端，至少在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350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公尺能直視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反應時間計算：每個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的呈現在車輛抵達距離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350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公尺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處開始，受測者給出回應結束。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實驗進行中，前導車和跟隨車距離受測者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150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公尺，不會進行任何互動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，且沒有其他車輛出現。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97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Material and Methods - Design and analysis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713833" y="1805353"/>
            <a:ext cx="8432489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可讀性的距離為受測者在回答正確答案時，車輛與每個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的距離。而猶豫、糾正、遺漏等都屬於錯誤。數據分析排除錯誤情形。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要求受測者盡可能保持穩定車速，因此使用車速評估駕駛性能，採集回答正確的數據分析車輛的平均速度與標準差。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使用眼動儀蒐集受測者掃視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的次數與時間，同樣僅採納回答正確的數據。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排除兩名受測者，因他們有超過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50%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的受測時間眼球追蹤儀是失效的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7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59" y="991832"/>
            <a:ext cx="10128741" cy="52466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93359" y="2997200"/>
            <a:ext cx="10014441" cy="2667000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24300" y="3431933"/>
            <a:ext cx="62611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標示的類型與易讀距離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1,17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264.77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&lt;0.001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η2=0.94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，有顯著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影響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能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正確識別文字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標示的距離遠超過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圖像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標示</a:t>
            </a:r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368800" y="2496457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988300" y="2500085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1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33" y="950912"/>
            <a:ext cx="10128741" cy="52466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93359" y="3468914"/>
            <a:ext cx="10014441" cy="2195286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93359" y="2637971"/>
            <a:ext cx="10014441" cy="297543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377840" y="3872031"/>
            <a:ext cx="655686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兩種標示的正確率都相當高，而文字訊息略高於圖像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1,17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6.54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 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0.020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l-GR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η2=0.28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，有顯著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影響</a:t>
            </a:r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368800" y="277354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988300" y="2777176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8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33" y="950912"/>
            <a:ext cx="10128741" cy="52466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93359" y="4135713"/>
            <a:ext cx="10014441" cy="1528487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93359" y="2637971"/>
            <a:ext cx="10014441" cy="879929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58804" y="4354952"/>
            <a:ext cx="768389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但不論是什麼類型的標示，觀察到的駕駛平均速度是相當接近的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受測者被要求保持每小時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120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公里的穩定速度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  <a:p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1,17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0.75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 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0.398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η2=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0.04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470400" y="330694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077200" y="3310576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1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33" y="950912"/>
            <a:ext cx="10128741" cy="52466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93359" y="4745270"/>
            <a:ext cx="10014441" cy="918930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93359" y="2637971"/>
            <a:ext cx="10014441" cy="1451429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58804" y="2728044"/>
            <a:ext cx="70869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駕駛在接近圖像訊息時，車速的變異性比接近文字訊息時更高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1,17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4.52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 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0.031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η2=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0.25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，有顯著影響</a:t>
            </a:r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470400" y="392924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115300" y="3882076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2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33" y="950912"/>
            <a:ext cx="10128741" cy="52466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93359" y="2612571"/>
            <a:ext cx="10014441" cy="2124529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30171" y="3466904"/>
            <a:ext cx="76838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不同類型的標示對駕駛的掃視次數有顯著影響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1,15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42.37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&lt;0.001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η2=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0.74</a:t>
            </a:r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28133" y="4996581"/>
            <a:ext cx="10014441" cy="604120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470400" y="444994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077200" y="4440876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2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33" y="950912"/>
            <a:ext cx="10128741" cy="52466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93359" y="2612571"/>
            <a:ext cx="10014441" cy="2391229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30171" y="3466904"/>
            <a:ext cx="76838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不同類型的標示對駕駛的掃視時間有顯著影響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1,15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25.53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&lt;0.001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η2= </a:t>
            </a:r>
            <a:r>
              <a:rPr lang="en-US" altLang="zh-TW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0.63</a:t>
            </a:r>
            <a:endParaRPr lang="en-US" altLang="zh-TW" sz="2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470400" y="484364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077200" y="4847276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6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1-</a:t>
            </a:r>
            <a:r>
              <a:rPr kumimoji="1" lang="zh-TW" altLang="en-US" dirty="0"/>
              <a:t> </a:t>
            </a:r>
            <a:r>
              <a:rPr kumimoji="1" lang="en-US" altLang="zh-TW" dirty="0" smtClean="0"/>
              <a:t>Discussion</a:t>
            </a:r>
            <a:endParaRPr kumimoji="1"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文字標示有較高的準確率，駕駛更穩定的控制車速且需要較少的視覺資源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但先前的研究顯示，受測者的回答方式可能會影響受測的結果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(Shinar&amp;Vogelzang,2013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相比圖像，文字能夠容易用口語描述。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因此在實驗二中使用相同的任務，但不同的回答方式來驗證是否有相同的結果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34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 smtClean="0">
                <a:solidFill>
                  <a:schemeClr val="bg1"/>
                </a:solidFill>
              </a:rPr>
              <a:t>1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791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600" b="1" dirty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3900" b="1" dirty="0" smtClean="0">
                <a:solidFill>
                  <a:schemeClr val="bg1"/>
                </a:solidFill>
              </a:rPr>
              <a:t>4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802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Experiment </a:t>
            </a:r>
            <a:r>
              <a:rPr kumimoji="1" lang="en-US" altLang="zh-TW" sz="5400" b="1" dirty="0" smtClean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lang="en-US" altLang="zh-TW" b="0" dirty="0"/>
              <a:t>Material and </a:t>
            </a:r>
            <a:r>
              <a:rPr lang="en-US" altLang="zh-TW" b="0" dirty="0" smtClean="0"/>
              <a:t>Methods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- Participants</a:t>
            </a:r>
            <a:endParaRPr lang="en-US" altLang="zh-TW" b="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18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名受測者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與實驗一不重複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皆持有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類駕駛執照，平均資歷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9.07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(SD = 8.96, minimum = 0.35, maximum = 24.99). 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名女性，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名男性。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平均年齡為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28.44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歲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(SD = 9.58, minimum = 19, maximum = 46). 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文本占位符 1"/>
          <p:cNvSpPr txBox="1">
            <a:spLocks/>
          </p:cNvSpPr>
          <p:nvPr/>
        </p:nvSpPr>
        <p:spPr>
          <a:xfrm>
            <a:off x="1713834" y="2959755"/>
            <a:ext cx="109607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 smtClean="0"/>
              <a:t>Experiment 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lang="en-US" altLang="zh-TW" b="0" dirty="0" smtClean="0"/>
              <a:t>Material and Methods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- Procedure</a:t>
            </a:r>
            <a:endParaRPr lang="en-US" altLang="zh-TW" b="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47801" y="4132519"/>
            <a:ext cx="9201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除了要求受測者的反應之外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，實驗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與實驗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的刺激、流程一致。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當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出現的訊息為“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accident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事故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”、“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congestion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擁擠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”或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“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fog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迷霧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”時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，按右鍵。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出現“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loose stones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落石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”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、“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road work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施工“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或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”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soft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shoulder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公路邊緣的軟地“按左鍵。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在模擬器上路前會先讓受測者熟悉每個刺激，並實踐預期的運動反應。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3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71936"/>
            <a:ext cx="10560049" cy="54701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60317" y="2976788"/>
            <a:ext cx="10014441" cy="2738212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30171" y="3466904"/>
            <a:ext cx="76838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訊息類型對易讀距離有顯著影響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000" dirty="0" smtClean="0"/>
              <a:t>F</a:t>
            </a:r>
            <a:r>
              <a:rPr lang="zh-TW" altLang="en-US" sz="2000" dirty="0"/>
              <a:t>（1,17）= 197.35，p </a:t>
            </a:r>
            <a:r>
              <a:rPr lang="zh-TW" altLang="en-US" sz="2000" dirty="0" smtClean="0"/>
              <a:t>&lt;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.</a:t>
            </a:r>
            <a:r>
              <a:rPr lang="zh-TW" altLang="en-US" sz="2000" dirty="0"/>
              <a:t>001，η2= 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.92</a:t>
            </a:r>
            <a:endParaRPr lang="en-US" altLang="zh-TW" sz="2000" dirty="0" smtClean="0"/>
          </a:p>
        </p:txBody>
      </p:sp>
      <p:sp>
        <p:nvSpPr>
          <p:cNvPr id="10" name="橢圓 9"/>
          <p:cNvSpPr/>
          <p:nvPr/>
        </p:nvSpPr>
        <p:spPr>
          <a:xfrm>
            <a:off x="3911600" y="2475104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759700" y="247570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71936"/>
            <a:ext cx="10560049" cy="54701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60317" y="3581400"/>
            <a:ext cx="10014441" cy="2133600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30171" y="3987604"/>
            <a:ext cx="76838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訊息類型對辨識的準確性沒有顯著差異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000" dirty="0"/>
              <a:t>F（1,17）= 0.38，p = 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.</a:t>
            </a:r>
            <a:r>
              <a:rPr lang="zh-TW" altLang="en-US" sz="2000" dirty="0"/>
              <a:t>55，η2= </a:t>
            </a:r>
            <a:r>
              <a:rPr lang="en-US" altLang="zh-TW" sz="2000" dirty="0" smtClean="0"/>
              <a:t>0</a:t>
            </a:r>
            <a:r>
              <a:rPr lang="zh-TW" altLang="en-US" sz="2000" dirty="0" smtClean="0"/>
              <a:t>.02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260317" y="2690547"/>
            <a:ext cx="10014441" cy="263811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025900" y="2703704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759700" y="272970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4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71936"/>
            <a:ext cx="10560049" cy="54701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60317" y="4216400"/>
            <a:ext cx="10014441" cy="1498600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468584" y="4484850"/>
            <a:ext cx="473696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訊息類型對平均速度沒有顯著差異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/>
              <a:t>F</a:t>
            </a:r>
            <a:r>
              <a:rPr lang="zh-TW" altLang="en-US" sz="2000" dirty="0"/>
              <a:t>（</a:t>
            </a:r>
            <a:r>
              <a:rPr lang="en-US" altLang="zh-TW" sz="2000" dirty="0"/>
              <a:t>1,17</a:t>
            </a:r>
            <a:r>
              <a:rPr lang="zh-TW" altLang="en-US" sz="2000" dirty="0"/>
              <a:t>）</a:t>
            </a:r>
            <a:r>
              <a:rPr lang="en-US" altLang="zh-TW" sz="2000" dirty="0"/>
              <a:t>= 0.11</a:t>
            </a:r>
            <a:r>
              <a:rPr lang="zh-TW" altLang="en-US" sz="2000" dirty="0"/>
              <a:t>，</a:t>
            </a:r>
            <a:r>
              <a:rPr lang="en-US" altLang="zh-TW" sz="2000" dirty="0"/>
              <a:t>p = </a:t>
            </a:r>
            <a:r>
              <a:rPr lang="en-US" altLang="zh-TW" sz="2000" dirty="0" smtClean="0"/>
              <a:t>0.739</a:t>
            </a:r>
            <a:r>
              <a:rPr lang="zh-TW" altLang="en-US" sz="2000" dirty="0"/>
              <a:t>，</a:t>
            </a:r>
            <a:r>
              <a:rPr lang="en-US" altLang="zh-TW" sz="2000" dirty="0" smtClean="0"/>
              <a:t>η2&lt;0.01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260317" y="2690547"/>
            <a:ext cx="10014441" cy="894982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025900" y="3376804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759700" y="339010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71936"/>
            <a:ext cx="10560049" cy="54701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60317" y="4788774"/>
            <a:ext cx="10014441" cy="926225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723562" y="2677531"/>
            <a:ext cx="466662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訊息類型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對速度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的變</a:t>
            </a:r>
            <a:r>
              <a:rPr lang="zh-TW" altLang="en-US" sz="20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異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沒有</a:t>
            </a:r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顯著差異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/>
              <a:t>F</a:t>
            </a:r>
            <a:r>
              <a:rPr lang="zh-TW" altLang="en-US" sz="2000" dirty="0"/>
              <a:t>（</a:t>
            </a:r>
            <a:r>
              <a:rPr lang="en-US" altLang="zh-TW" sz="2000" dirty="0"/>
              <a:t>1,17</a:t>
            </a:r>
            <a:r>
              <a:rPr lang="zh-TW" altLang="en-US" sz="2000" dirty="0"/>
              <a:t>）</a:t>
            </a:r>
            <a:r>
              <a:rPr lang="en-US" altLang="zh-TW" sz="2000" dirty="0"/>
              <a:t>= 1.13</a:t>
            </a:r>
            <a:r>
              <a:rPr lang="zh-TW" altLang="en-US" sz="2000" dirty="0"/>
              <a:t>，</a:t>
            </a:r>
            <a:r>
              <a:rPr lang="en-US" altLang="zh-TW" sz="2000" dirty="0"/>
              <a:t>p = </a:t>
            </a:r>
            <a:r>
              <a:rPr lang="en-US" altLang="zh-TW" sz="2000" dirty="0" smtClean="0"/>
              <a:t>0.303</a:t>
            </a:r>
            <a:r>
              <a:rPr lang="zh-TW" altLang="en-US" sz="2000" dirty="0"/>
              <a:t>，</a:t>
            </a:r>
            <a:r>
              <a:rPr lang="el-GR" altLang="zh-TW" sz="2000" dirty="0"/>
              <a:t>η2= </a:t>
            </a:r>
            <a:r>
              <a:rPr lang="en-US" altLang="zh-TW" sz="2000" dirty="0" smtClean="0"/>
              <a:t>0</a:t>
            </a:r>
            <a:r>
              <a:rPr lang="el-GR" altLang="zh-TW" sz="2000" dirty="0" smtClean="0"/>
              <a:t>.06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260317" y="2690547"/>
            <a:ext cx="10014441" cy="1471184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025900" y="3376804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759700" y="3390108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3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71936"/>
            <a:ext cx="10560049" cy="54701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60317" y="5156200"/>
            <a:ext cx="10014441" cy="558799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260317" y="2690546"/>
            <a:ext cx="10014441" cy="2085627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085650" y="4603330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846725" y="4603330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809550" y="3393070"/>
            <a:ext cx="525961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訊息類型對駕駛的掃視次數有顯著差異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/>
              <a:t>F</a:t>
            </a:r>
            <a:r>
              <a:rPr lang="zh-TW" altLang="en-US" sz="2000" dirty="0"/>
              <a:t>（</a:t>
            </a:r>
            <a:r>
              <a:rPr lang="en-US" altLang="zh-TW" sz="2000" dirty="0"/>
              <a:t>1,15</a:t>
            </a:r>
            <a:r>
              <a:rPr lang="zh-TW" altLang="en-US" sz="2000" dirty="0"/>
              <a:t>）</a:t>
            </a:r>
            <a:r>
              <a:rPr lang="en-US" altLang="zh-TW" sz="2000" dirty="0"/>
              <a:t>= 10.64</a:t>
            </a:r>
            <a:r>
              <a:rPr lang="zh-TW" altLang="en-US" sz="2000" dirty="0"/>
              <a:t>，</a:t>
            </a:r>
            <a:r>
              <a:rPr lang="en-US" altLang="zh-TW" sz="2000" dirty="0"/>
              <a:t>p = </a:t>
            </a:r>
            <a:r>
              <a:rPr lang="en-US" altLang="zh-TW" sz="2000" dirty="0" smtClean="0"/>
              <a:t>0.005</a:t>
            </a:r>
            <a:r>
              <a:rPr lang="zh-TW" altLang="en-US" sz="2000" dirty="0"/>
              <a:t>，</a:t>
            </a:r>
            <a:r>
              <a:rPr lang="el-GR" altLang="zh-TW" sz="2000" dirty="0"/>
              <a:t>η2= </a:t>
            </a:r>
            <a:r>
              <a:rPr lang="en-US" altLang="zh-TW" sz="2000" dirty="0" smtClean="0"/>
              <a:t>0</a:t>
            </a:r>
            <a:r>
              <a:rPr lang="el-GR" altLang="zh-TW" sz="2000" dirty="0" smtClean="0"/>
              <a:t>.42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7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9607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Results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71936"/>
            <a:ext cx="10560049" cy="547010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60317" y="2690546"/>
            <a:ext cx="10014441" cy="2389454"/>
          </a:xfrm>
          <a:prstGeom prst="rect">
            <a:avLst/>
          </a:prstGeom>
          <a:solidFill>
            <a:schemeClr val="accent2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085650" y="4882730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846725" y="4882730"/>
            <a:ext cx="885371" cy="7257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809550" y="3393070"/>
            <a:ext cx="525961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訊息類型對駕駛的掃視時間有顯著差異</a:t>
            </a:r>
            <a:endPara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sz="2000" dirty="0"/>
              <a:t>F</a:t>
            </a:r>
            <a:r>
              <a:rPr lang="zh-TW" altLang="en-US" sz="2000" dirty="0"/>
              <a:t>（</a:t>
            </a:r>
            <a:r>
              <a:rPr lang="en-US" altLang="zh-TW" sz="2000" dirty="0"/>
              <a:t>1,15</a:t>
            </a:r>
            <a:r>
              <a:rPr lang="zh-TW" altLang="en-US" sz="2000" dirty="0"/>
              <a:t>）</a:t>
            </a:r>
            <a:r>
              <a:rPr lang="en-US" altLang="zh-TW" sz="2000" dirty="0"/>
              <a:t>= 27.47</a:t>
            </a:r>
            <a:r>
              <a:rPr lang="zh-TW" altLang="en-US" sz="2000" dirty="0"/>
              <a:t>，</a:t>
            </a:r>
            <a:r>
              <a:rPr lang="en-US" altLang="zh-TW" sz="2000" dirty="0"/>
              <a:t>p </a:t>
            </a:r>
            <a:r>
              <a:rPr lang="en-US" altLang="zh-TW" sz="2000" dirty="0" smtClean="0"/>
              <a:t>&lt;0.001</a:t>
            </a:r>
            <a:r>
              <a:rPr lang="zh-TW" altLang="en-US" sz="2000" dirty="0"/>
              <a:t>，</a:t>
            </a:r>
            <a:r>
              <a:rPr lang="en-US" altLang="zh-TW" sz="2000" dirty="0"/>
              <a:t>η2= </a:t>
            </a:r>
            <a:r>
              <a:rPr lang="en-US" altLang="zh-TW" sz="2000" dirty="0" smtClean="0"/>
              <a:t>0.65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17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Discussion</a:t>
            </a:r>
            <a:endParaRPr kumimoji="1"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與實驗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一致，證明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中的文字標示可以比圖像標示從更遠的地方正確辨識。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且花費更少掃視次數、更短的掃視時間。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而在實驗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，受測者僅用單純的手動反應而非口頭回應，顯示並非受到文字對口述有優勢的影響。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3900" b="1" dirty="0" smtClean="0">
                <a:solidFill>
                  <a:schemeClr val="bg1"/>
                </a:solidFill>
              </a:rPr>
              <a:t>5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General Discussion</a:t>
            </a:r>
            <a:endParaRPr kumimoji="1" lang="zh-CN" altLang="en-US" sz="3600" b="1" dirty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Abstract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駕駛通過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各種方式（包括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可變訊息標誌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））接收交通相關信息，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例如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道路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規則、潛在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危險以及臨時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環境狀況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例如前方施工、車禍）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資訊系統通常使用文字、圖形，或者兩種的組合來傳達訊息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過往的研究建議，使用圖形做為傳遞交通訊息是較為有效的方式（</a:t>
            </a:r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Arbaiza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Lucas-Alba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2012;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Nygardhs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Helmers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2007;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Proffitt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Wade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1998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早期關於交通標示使用圖形或文字有大量的研究，都顯示圖形標示在許多方面比文字更具優勢（</a:t>
            </a:r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Bartłomiejczyk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2013;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Horberry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Castro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Martos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，＆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Mertova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2004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）：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只有明白該語言的司機才能理解文字訊息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圖形標示的易讀距離（駕駛可以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開始閱讀或識別交通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標誌的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距離）或理解距離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（駕駛能夠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正確理解交通標誌信息的距離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）都遠高於文字標示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Ells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Dewar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1979; Jacobs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Johnston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Cole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1975; Kline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Ghali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Kline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Brown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1990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視覺退化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Ells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Dewar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1979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與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高齡駕駛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Kline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等，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1990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更易理解圖形標示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298938"/>
            <a:ext cx="4965700" cy="37242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570" y="2298938"/>
            <a:ext cx="5534130" cy="36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General Discussion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92200" y="1409700"/>
            <a:ext cx="9994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儘管有許多研究表明，圖像標示比文字標示能夠有效的傳遞交通訊息，但在高長寬比高的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中，文字標示具有較高的易讀性。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在兩次實驗中，文字訊息能從更遠的地方被正確辨識，且駕駛花費較少的掃視次數與叫短的掃視時間。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在實驗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中，受測者甚至表現出較低的速度變異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若將標示拆開來分別比較，也能發現每個文字標示的易讀距離都比圖片標示來的遠。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49" y="3718024"/>
            <a:ext cx="6165851" cy="299660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004088" y="5877024"/>
            <a:ext cx="280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數據是兩次實驗的平均，且兩次實驗沒有顯著差異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02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General Discussion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89001" y="2679700"/>
            <a:ext cx="551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會與先前的研究結果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Bartłomiejczyk,2013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Ells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Dewar,1979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Horberry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等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,2004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Jacobs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等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,1975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Kline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1990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）不一致，作者認為在以往的研究中，靜態標通標示通常比例為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1:1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，文字高度受到局限，增加辨識難度。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256755"/>
            <a:ext cx="5588000" cy="63789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9001" y="5668566"/>
            <a:ext cx="5078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Kline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&amp;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Ghali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&amp;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K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line和Brown（1990）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研究使用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的交通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標誌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數值代表當他在螢幕上多大的時候被正確解讀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數值越小越好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9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3900" b="1" dirty="0" smtClean="0">
                <a:solidFill>
                  <a:schemeClr val="bg1"/>
                </a:solidFill>
              </a:rPr>
              <a:t>6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548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Conclusions and </a:t>
            </a:r>
            <a:endParaRPr kumimoji="1" lang="en-US" altLang="zh-CN" sz="4000" b="1" dirty="0" smtClean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en-US" altLang="zh-CN" sz="4000" b="1" dirty="0" smtClean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Limitations</a:t>
            </a:r>
            <a:endParaRPr kumimoji="1" lang="zh-CN" altLang="en-US" sz="4000" b="1" dirty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4" y="236936"/>
            <a:ext cx="10008266" cy="529569"/>
          </a:xfrm>
        </p:spPr>
        <p:txBody>
          <a:bodyPr/>
          <a:lstStyle/>
          <a:p>
            <a:r>
              <a:rPr kumimoji="1" lang="en-US" altLang="zh-TW" dirty="0"/>
              <a:t>Conclusions and Limitations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實驗表明，以往靜態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交通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標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示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結果不能對應到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上。而文字標示與圖像標示的優劣受許多因素影響，例如相對大小、長寬比，語言、圖像熟悉程度，都是關鍵。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因此國際通用圖示都需仔細設計，讓不同母語的駕駛都能理解。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Arbaiza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Lucas-Alba,2012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Nygardhs,2011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Nygardhs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Helmers,2007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Proffitt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Wade,1998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 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但在實驗中，文字標示僅測試六個單詞與六個圖像，可能不同的單詞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或是字串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不同圖像會有產生不同的結果。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且並未實驗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同時出現文字與圖像訊息的結果，在靜態交通標示中，他的結果是矛盾的。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Bartłomiejczyk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 2013;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Horberry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et al., 2004). </a:t>
            </a: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而在實驗中，紅色三角形佔據圖像標誌大部分的區域、圖像是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32x32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點陣，這兩個因素也可能是影響圖像標示辨識難度的原因，若使用更高級的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和重新設計圖形，可能會有不同的結果產生。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但不進行修正的原因是，這兩種表示方式較常出現在西班牙道路中。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西班牙標準化與認證協會</a:t>
            </a:r>
            <a:r>
              <a:rPr lang="es-E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Asociación Española de Normalización y </a:t>
            </a:r>
            <a:r>
              <a:rPr lang="es-E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Certificación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；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歐洲標準化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委員會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European Committee for Standardization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,2017)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4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Abstract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而有一些研究則發現文字標示的優勢：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Dewar&amp;Ells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1974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）、</a:t>
            </a:r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Dewar&amp;Ells&amp;Mundy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1976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）的實驗中，受測者較快的說出文字標示的內容而非圖片標示的含意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Cattell(1885)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Ferrand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(1999)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的實驗中發現，文字對應到的口語表達只有一種，但圖形對應到的口語表達可能有許多種，因此對於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圖形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的命名時間會比讀取該圖形的名稱來的更長，此為不確定假設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(uncertainty hypothesis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Shinar&amp;Vogelzang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2013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）在辨識文字、圖形與兩者兼具的交通標示實驗中，受測者在理解標示含意後就按下按鈕，此時標誌會消失，受測者需要詳細的輸入標示所代表的含意。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結果顯示：文字標示比圖形標示更好理解，且理解時間（反應時間）更短。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Shinar&amp;Vogelzang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提出的解釋是：當標誌顯示在螢幕上時，無論何種表達方式他的細節都是可以被完整看出的，而在現實的駕駛行為中，圖像標示在遠距離上更具優勢。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9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3900" b="1" dirty="0" smtClean="0">
                <a:solidFill>
                  <a:schemeClr val="bg1"/>
                </a:solidFill>
              </a:rPr>
              <a:t>2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9190" y="2321938"/>
            <a:ext cx="30282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5400" b="1" dirty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The </a:t>
            </a:r>
            <a:endParaRPr kumimoji="1" lang="en-US" altLang="zh-TW" sz="5400" b="1" dirty="0" smtClean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en-US" altLang="zh-TW" sz="5400" b="1" dirty="0" smtClean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Current </a:t>
            </a:r>
          </a:p>
          <a:p>
            <a:r>
              <a:rPr kumimoji="1" lang="en-US" altLang="zh-TW" sz="5400" b="1" dirty="0" smtClean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Study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TW" dirty="0"/>
              <a:t>The </a:t>
            </a:r>
            <a:r>
              <a:rPr kumimoji="1" lang="en-US" altLang="zh-TW" dirty="0" smtClean="0"/>
              <a:t>Current Study</a:t>
            </a:r>
            <a:endParaRPr kumimoji="1"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7801" y="1409700"/>
            <a:ext cx="9201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圖像標示是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主要的訊息元素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Arbaiza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Lucas-Alba,2012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Nygardhs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Helmers,2007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; 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Proffitt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Wade,1998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圖像標示能比文字標示更普遍的被理解，且更為有效（</a:t>
            </a:r>
            <a:r>
              <a:rPr lang="en-US" altLang="zh-TW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Proffitt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＆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Wade,1998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）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圖像標示的識別距離是文字標示的兩倍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(Arbaiza&amp;Lucas-Alba,2012)</a:t>
            </a: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但上述研究都是在特定條件下使用靜態交通標誌進行實驗，而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是不同的情境，因此在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中文字標示與圖像標示的比較結果可能與先前實驗不同。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的設計通常有高度的長寬比（寬大於高），例如澳大利亞主要道路上的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。這樣的特性讓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上的文字標示能用更大的尺寸展示。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73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3900" b="1" dirty="0" smtClean="0">
                <a:solidFill>
                  <a:schemeClr val="bg1"/>
                </a:solidFill>
              </a:rPr>
              <a:t>3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802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chemeClr val="accent4">
                    <a:alpha val="50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Experiment 1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3" y="236936"/>
            <a:ext cx="9469981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1-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Material </a:t>
            </a:r>
            <a:r>
              <a:rPr kumimoji="1" lang="en-US" altLang="zh-TW" dirty="0" smtClean="0"/>
              <a:t>and Methods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Participants</a:t>
            </a:r>
            <a:endParaRPr kumimoji="1"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7801" y="1016000"/>
            <a:ext cx="9201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18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名受測者，皆持有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類駕駛執照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車輛總重量最高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3500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公斤，車上不超過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名乘客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平均駕駛年資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13.19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(SD = 10.96, minimum = 1.32, maximum = 31.51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).</a:t>
            </a:r>
          </a:p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名女性，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名男性。平均年齡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32.17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歲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(SD 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= 11.02, minimum = 19, maximum = 49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閱讀上沒有困難，視力正常或矯正後正常。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文本占位符 1"/>
          <p:cNvSpPr txBox="1">
            <a:spLocks/>
          </p:cNvSpPr>
          <p:nvPr/>
        </p:nvSpPr>
        <p:spPr>
          <a:xfrm>
            <a:off x="1713833" y="2913788"/>
            <a:ext cx="10305252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 smtClean="0"/>
              <a:t>Experiment 1-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Material and Methods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apparatus</a:t>
            </a:r>
            <a:endParaRPr kumimoji="1"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47800" y="3527752"/>
            <a:ext cx="10087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瓦倫西亞大學心理學院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聲光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實驗室中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(light- 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and sound-attenuated laboratory at the Faculty of Psychology of the University of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Valencia)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的駕駛模擬器。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包含三個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24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英吋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533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毫米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×300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毫米）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的顯示器，一個控制顯示器，一個方向盤，三個踏板，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一個變速桿和一個駕駛椅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顯示器的螢幕解析度為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1,920×1,080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，約覆蓋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210°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的水平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視野，與距離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38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公分（每度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27.43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像素）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SMI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眼動追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踪儀分析受測者的掃視行為。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該設備以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30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赫茲的採樣率記錄眼睛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數據。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配備一個麥克風記錄受測者的回答情形。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13833" y="236936"/>
            <a:ext cx="10305252" cy="529569"/>
          </a:xfrm>
        </p:spPr>
        <p:txBody>
          <a:bodyPr/>
          <a:lstStyle/>
          <a:p>
            <a:r>
              <a:rPr kumimoji="1" lang="en-US" altLang="zh-TW" dirty="0"/>
              <a:t>Experiment </a:t>
            </a:r>
            <a:r>
              <a:rPr kumimoji="1" lang="en-US" altLang="zh-TW" dirty="0" smtClean="0"/>
              <a:t>1-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Material </a:t>
            </a:r>
            <a:r>
              <a:rPr kumimoji="1" lang="en-US" altLang="zh-TW" dirty="0" smtClean="0"/>
              <a:t>and Methods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Stimuli</a:t>
            </a:r>
            <a:endParaRPr kumimoji="1"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5301" y="1498620"/>
            <a:ext cx="49009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</a:t>
            </a:r>
            <a:r>
              <a:rPr lang="en-US" altLang="zh-TW" dirty="0" err="1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CarDim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設計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上的文字與圖像訊息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。有六組成對的文字與圖像，每組訊息代表的是相同的交通訊息，這六組訊息在西班牙道路上是頻繁出現的，且在近距離易於分辨。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模型包括三個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個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字元的文字行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3,910×1,270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兩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個圖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形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區域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(1,270×1,270)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VMS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的其他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特定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設計均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符合歐洲標準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UNE-EN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12966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中的規範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圖像標示外圍都有紅色三角形，在西班牙法規中代表危險訊息。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以西班牙常見道路在模擬器上建立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3D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模型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實驗道路是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總長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14.40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公里具有分隔島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雙線車道公路，有平滑曲線連接的六個直線，和兩個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180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°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轉彎，連接成一個圓形。</a:t>
            </a: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30" y="1130300"/>
            <a:ext cx="6702108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2714</Words>
  <Application>Microsoft Office PowerPoint</Application>
  <PresentationFormat>寬螢幕</PresentationFormat>
  <Paragraphs>199</Paragraphs>
  <Slides>33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微软雅黑</vt:lpstr>
      <vt:lpstr>微软雅黑</vt:lpstr>
      <vt:lpstr>宋体</vt:lpstr>
      <vt:lpstr>微軟正黑體 Light</vt:lpstr>
      <vt:lpstr>新細明體</vt:lpstr>
      <vt:lpstr>Arial</vt:lpstr>
      <vt:lpstr>Calibri</vt:lpstr>
      <vt:lpstr>Century Gothic</vt:lpstr>
      <vt:lpstr>Segoe UI Light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USER</cp:lastModifiedBy>
  <cp:revision>183</cp:revision>
  <dcterms:created xsi:type="dcterms:W3CDTF">2015-08-18T02:51:41Z</dcterms:created>
  <dcterms:modified xsi:type="dcterms:W3CDTF">2018-10-05T01:50:42Z</dcterms:modified>
  <cp:category/>
</cp:coreProperties>
</file>